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5" roundtripDataSignature="AMtx7miMcaj6ofor3tsfSQXCx6hGUnwh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6" name="Shape 16"/>
        <p:cNvGrpSpPr/>
        <p:nvPr/>
      </p:nvGrpSpPr>
      <p:grpSpPr>
        <a:xfrm>
          <a:off x="0" y="0"/>
          <a:ext cx="0" cy="0"/>
          <a:chOff x="0" y="0"/>
          <a:chExt cx="0" cy="0"/>
        </a:xfrm>
      </p:grpSpPr>
      <p:sp>
        <p:nvSpPr>
          <p:cNvPr id="17" name="Google Shape;17;p12"/>
          <p:cNvSpPr/>
          <p:nvPr/>
        </p:nvSpPr>
        <p:spPr>
          <a:xfrm>
            <a:off x="0" y="0"/>
            <a:ext cx="12192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2"/>
          <p:cNvSpPr/>
          <p:nvPr/>
        </p:nvSpPr>
        <p:spPr>
          <a:xfrm>
            <a:off x="-1" y="0"/>
            <a:ext cx="12192000"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2"/>
          <p:cNvSpPr txBox="1"/>
          <p:nvPr>
            <p:ph type="ctr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2"/>
          <p:cNvSpPr txBox="1"/>
          <p:nvPr>
            <p:ph idx="1" type="subTitle"/>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800"/>
              <a:buNone/>
              <a:defRPr sz="1800">
                <a:solidFill>
                  <a:srgbClr val="0C0C0C"/>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21" name="Google Shape;21;p12"/>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2"/>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24" name="Google Shape;24;p12"/>
          <p:cNvCxnSpPr/>
          <p:nvPr/>
        </p:nvCxnSpPr>
        <p:spPr>
          <a:xfrm rot="10800000">
            <a:off x="8386843" y="5264106"/>
            <a:ext cx="0" cy="914400"/>
          </a:xfrm>
          <a:prstGeom prst="straightConnector1">
            <a:avLst/>
          </a:prstGeom>
          <a:noFill/>
          <a:ln cap="flat" cmpd="sng" w="19050">
            <a:solidFill>
              <a:srgbClr val="1482AB"/>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3"/>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3"/>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8" name="Google Shape;28;p13"/>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3"/>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3"/>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1" name="Shape 31"/>
        <p:cNvGrpSpPr/>
        <p:nvPr/>
      </p:nvGrpSpPr>
      <p:grpSpPr>
        <a:xfrm>
          <a:off x="0" y="0"/>
          <a:ext cx="0" cy="0"/>
          <a:chOff x="0" y="0"/>
          <a:chExt cx="0" cy="0"/>
        </a:xfrm>
      </p:grpSpPr>
      <p:sp>
        <p:nvSpPr>
          <p:cNvPr id="32" name="Google Shape;32;p14"/>
          <p:cNvSpPr/>
          <p:nvPr/>
        </p:nvSpPr>
        <p:spPr>
          <a:xfrm>
            <a:off x="0" y="0"/>
            <a:ext cx="12192000" cy="4572001"/>
          </a:xfrm>
          <a:prstGeom prst="rect">
            <a:avLst/>
          </a:prstGeom>
          <a:solidFill>
            <a:srgbClr val="1D9A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4"/>
          <p:cNvSpPr/>
          <p:nvPr/>
        </p:nvSpPr>
        <p:spPr>
          <a:xfrm>
            <a:off x="-1" y="0"/>
            <a:ext cx="12192000"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4"/>
          <p:cNvSpPr txBox="1"/>
          <p:nvPr>
            <p:ph type="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5000"/>
              <a:buFont typeface="Twentieth Century"/>
              <a:buNone/>
              <a:defRPr b="0"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4"/>
          <p:cNvSpPr txBox="1"/>
          <p:nvPr>
            <p:ph idx="1" type="body"/>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800"/>
              <a:buNone/>
              <a:defRPr sz="1800">
                <a:solidFill>
                  <a:srgbClr val="0C0C0C"/>
                </a:solidFill>
              </a:defRPr>
            </a:lvl1pPr>
            <a:lvl2pPr indent="-228600" lvl="1" marL="914400" algn="l">
              <a:lnSpc>
                <a:spcPct val="90000"/>
              </a:lnSpc>
              <a:spcBef>
                <a:spcPts val="200"/>
              </a:spcBef>
              <a:spcAft>
                <a:spcPts val="0"/>
              </a:spcAft>
              <a:buSzPts val="1800"/>
              <a:buNone/>
              <a:defRPr sz="18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36" name="Google Shape;36;p14"/>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4"/>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4"/>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39" name="Google Shape;39;p14"/>
          <p:cNvCxnSpPr/>
          <p:nvPr/>
        </p:nvCxnSpPr>
        <p:spPr>
          <a:xfrm rot="10800000">
            <a:off x="8386843" y="5264106"/>
            <a:ext cx="0" cy="914400"/>
          </a:xfrm>
          <a:prstGeom prst="straightConnector1">
            <a:avLst/>
          </a:prstGeom>
          <a:noFill/>
          <a:ln cap="flat" cmpd="sng" w="19050">
            <a:solidFill>
              <a:srgbClr val="1482AB"/>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15"/>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5"/>
          <p:cNvSpPr txBox="1"/>
          <p:nvPr>
            <p:ph idx="1" type="body"/>
          </p:nvPr>
        </p:nvSpPr>
        <p:spPr>
          <a:xfrm>
            <a:off x="1024127" y="2286000"/>
            <a:ext cx="475488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 name="Google Shape;43;p15"/>
          <p:cNvSpPr txBox="1"/>
          <p:nvPr>
            <p:ph idx="2" type="body"/>
          </p:nvPr>
        </p:nvSpPr>
        <p:spPr>
          <a:xfrm>
            <a:off x="5989320" y="2286000"/>
            <a:ext cx="475488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15"/>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5"/>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5"/>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16"/>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6"/>
          <p:cNvSpPr txBox="1"/>
          <p:nvPr>
            <p:ph idx="1" type="body"/>
          </p:nvPr>
        </p:nvSpPr>
        <p:spPr>
          <a:xfrm>
            <a:off x="1024128" y="2179636"/>
            <a:ext cx="475488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300"/>
              <a:buNone/>
              <a:defRPr b="0" sz="2300" cap="none">
                <a:solidFill>
                  <a:schemeClr val="accent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50" name="Google Shape;50;p16"/>
          <p:cNvSpPr txBox="1"/>
          <p:nvPr>
            <p:ph idx="2" type="body"/>
          </p:nvPr>
        </p:nvSpPr>
        <p:spPr>
          <a:xfrm>
            <a:off x="1024128" y="2967788"/>
            <a:ext cx="475488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16"/>
          <p:cNvSpPr txBox="1"/>
          <p:nvPr>
            <p:ph idx="3" type="body"/>
          </p:nvPr>
        </p:nvSpPr>
        <p:spPr>
          <a:xfrm>
            <a:off x="5990888" y="2179636"/>
            <a:ext cx="475488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300"/>
              <a:buNone/>
              <a:defRPr b="0" sz="2300" cap="none">
                <a:solidFill>
                  <a:schemeClr val="accent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52" name="Google Shape;52;p16"/>
          <p:cNvSpPr txBox="1"/>
          <p:nvPr>
            <p:ph idx="4" type="body"/>
          </p:nvPr>
        </p:nvSpPr>
        <p:spPr>
          <a:xfrm>
            <a:off x="5990888" y="2967788"/>
            <a:ext cx="475488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3" name="Google Shape;53;p16"/>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6"/>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6"/>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17"/>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7"/>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7"/>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7"/>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1" name="Shape 61"/>
        <p:cNvGrpSpPr/>
        <p:nvPr/>
      </p:nvGrpSpPr>
      <p:grpSpPr>
        <a:xfrm>
          <a:off x="0" y="0"/>
          <a:ext cx="0" cy="0"/>
          <a:chOff x="0" y="0"/>
          <a:chExt cx="0" cy="0"/>
        </a:xfrm>
      </p:grpSpPr>
      <p:sp>
        <p:nvSpPr>
          <p:cNvPr id="62" name="Google Shape;62;p18"/>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8"/>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8"/>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1024128" y="471509"/>
            <a:ext cx="4389120" cy="1737360"/>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Clr>
                <a:srgbClr val="0C0C0C"/>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txBox="1"/>
          <p:nvPr>
            <p:ph idx="1" type="body"/>
          </p:nvPr>
        </p:nvSpPr>
        <p:spPr>
          <a:xfrm>
            <a:off x="5715000" y="822960"/>
            <a:ext cx="5678424" cy="5184648"/>
          </a:xfrm>
          <a:prstGeom prst="rect">
            <a:avLst/>
          </a:prstGeom>
          <a:noFill/>
          <a:ln>
            <a:noFill/>
          </a:ln>
        </p:spPr>
        <p:txBody>
          <a:bodyPr anchorCtr="0" anchor="t" bIns="45700" lIns="45700" spcFirstLastPara="1" rIns="45700" wrap="square" tIns="45700">
            <a:normAutofit/>
          </a:bodyPr>
          <a:lstStyle>
            <a:lvl1pPr indent="-381000" lvl="0" marL="457200" algn="l">
              <a:lnSpc>
                <a:spcPct val="90000"/>
              </a:lnSpc>
              <a:spcBef>
                <a:spcPts val="1200"/>
              </a:spcBef>
              <a:spcAft>
                <a:spcPts val="0"/>
              </a:spcAft>
              <a:buSzPts val="2400"/>
              <a:buChar char=" "/>
              <a:defRPr sz="2400"/>
            </a:lvl1pPr>
            <a:lvl2pPr indent="-355600" lvl="1" marL="914400" algn="l">
              <a:lnSpc>
                <a:spcPct val="90000"/>
              </a:lnSpc>
              <a:spcBef>
                <a:spcPts val="200"/>
              </a:spcBef>
              <a:spcAft>
                <a:spcPts val="0"/>
              </a:spcAft>
              <a:buSzPts val="2000"/>
              <a:buChar char="🢝"/>
              <a:defRPr sz="2000"/>
            </a:lvl2pPr>
            <a:lvl3pPr indent="-330200" lvl="2" marL="1371600" algn="l">
              <a:lnSpc>
                <a:spcPct val="90000"/>
              </a:lnSpc>
              <a:spcBef>
                <a:spcPts val="400"/>
              </a:spcBef>
              <a:spcAft>
                <a:spcPts val="0"/>
              </a:spcAft>
              <a:buSzPts val="1600"/>
              <a:buChar char="🢝"/>
              <a:defRPr sz="1600"/>
            </a:lvl3pPr>
            <a:lvl4pPr indent="-330200" lvl="3" marL="1828800" algn="l">
              <a:lnSpc>
                <a:spcPct val="90000"/>
              </a:lnSpc>
              <a:spcBef>
                <a:spcPts val="400"/>
              </a:spcBef>
              <a:spcAft>
                <a:spcPts val="0"/>
              </a:spcAft>
              <a:buSzPts val="1600"/>
              <a:buChar char="🢝"/>
              <a:defRPr sz="1600"/>
            </a:lvl4pPr>
            <a:lvl5pPr indent="-330200" lvl="4" marL="2286000" algn="l">
              <a:lnSpc>
                <a:spcPct val="90000"/>
              </a:lnSpc>
              <a:spcBef>
                <a:spcPts val="400"/>
              </a:spcBef>
              <a:spcAft>
                <a:spcPts val="0"/>
              </a:spcAft>
              <a:buSzPts val="1600"/>
              <a:buChar char="🢝"/>
              <a:defRPr sz="1600"/>
            </a:lvl5pPr>
            <a:lvl6pPr indent="-330200" lvl="5" marL="2743200" algn="l">
              <a:lnSpc>
                <a:spcPct val="90000"/>
              </a:lnSpc>
              <a:spcBef>
                <a:spcPts val="400"/>
              </a:spcBef>
              <a:spcAft>
                <a:spcPts val="0"/>
              </a:spcAft>
              <a:buSzPts val="1600"/>
              <a:buChar char="🢝"/>
              <a:defRPr sz="1600"/>
            </a:lvl6pPr>
            <a:lvl7pPr indent="-330200" lvl="6" marL="3200400" algn="l">
              <a:lnSpc>
                <a:spcPct val="90000"/>
              </a:lnSpc>
              <a:spcBef>
                <a:spcPts val="400"/>
              </a:spcBef>
              <a:spcAft>
                <a:spcPts val="0"/>
              </a:spcAft>
              <a:buSzPts val="1600"/>
              <a:buChar char="🢝"/>
              <a:defRPr sz="1600"/>
            </a:lvl7pPr>
            <a:lvl8pPr indent="-330200" lvl="7" marL="3657600" algn="l">
              <a:lnSpc>
                <a:spcPct val="90000"/>
              </a:lnSpc>
              <a:spcBef>
                <a:spcPts val="400"/>
              </a:spcBef>
              <a:spcAft>
                <a:spcPts val="0"/>
              </a:spcAft>
              <a:buSzPts val="1600"/>
              <a:buChar char="🢝"/>
              <a:defRPr sz="1600"/>
            </a:lvl8pPr>
            <a:lvl9pPr indent="-330200" lvl="8" marL="4114800" algn="l">
              <a:lnSpc>
                <a:spcPct val="90000"/>
              </a:lnSpc>
              <a:spcBef>
                <a:spcPts val="400"/>
              </a:spcBef>
              <a:spcAft>
                <a:spcPts val="400"/>
              </a:spcAft>
              <a:buSzPts val="1600"/>
              <a:buChar char="🢝"/>
              <a:defRPr sz="1600"/>
            </a:lvl9pPr>
          </a:lstStyle>
          <a:p/>
        </p:txBody>
      </p:sp>
      <p:sp>
        <p:nvSpPr>
          <p:cNvPr id="68" name="Google Shape;68;p19"/>
          <p:cNvSpPr txBox="1"/>
          <p:nvPr>
            <p:ph idx="2" type="body"/>
          </p:nvPr>
        </p:nvSpPr>
        <p:spPr>
          <a:xfrm>
            <a:off x="1024128" y="2257506"/>
            <a:ext cx="4389120" cy="3762294"/>
          </a:xfrm>
          <a:prstGeom prst="rect">
            <a:avLst/>
          </a:prstGeom>
          <a:noFill/>
          <a:ln>
            <a:noFill/>
          </a:ln>
        </p:spPr>
        <p:txBody>
          <a:bodyPr anchorCtr="0" anchor="t" bIns="45700" lIns="91425" spcFirstLastPara="1" rIns="91425" wrap="square" tIns="45700">
            <a:normAutofit/>
          </a:bodyPr>
          <a:lstStyle>
            <a:lvl1pPr indent="-228600" lvl="0" marL="457200" algn="l">
              <a:lnSpc>
                <a:spcPct val="108000"/>
              </a:lnSpc>
              <a:spcBef>
                <a:spcPts val="600"/>
              </a:spcBef>
              <a:spcAft>
                <a:spcPts val="0"/>
              </a:spcAft>
              <a:buSzPts val="1600"/>
              <a:buNone/>
              <a:defRPr sz="1600"/>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69" name="Google Shape;69;p19"/>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9"/>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2" name="Shape 72"/>
        <p:cNvGrpSpPr/>
        <p:nvPr/>
      </p:nvGrpSpPr>
      <p:grpSpPr>
        <a:xfrm>
          <a:off x="0" y="0"/>
          <a:ext cx="0" cy="0"/>
          <a:chOff x="0" y="0"/>
          <a:chExt cx="0" cy="0"/>
        </a:xfrm>
      </p:grpSpPr>
      <p:sp>
        <p:nvSpPr>
          <p:cNvPr id="73" name="Google Shape;73;p20"/>
          <p:cNvSpPr txBox="1"/>
          <p:nvPr>
            <p:ph type="title"/>
          </p:nvPr>
        </p:nvSpPr>
        <p:spPr>
          <a:xfrm>
            <a:off x="457200" y="4960138"/>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0"/>
          <p:cNvSpPr/>
          <p:nvPr>
            <p:ph idx="2" type="pic"/>
          </p:nvPr>
        </p:nvSpPr>
        <p:spPr>
          <a:xfrm>
            <a:off x="0" y="-1"/>
            <a:ext cx="12188952" cy="4572000"/>
          </a:xfrm>
          <a:prstGeom prst="rect">
            <a:avLst/>
          </a:prstGeom>
          <a:solidFill>
            <a:srgbClr val="76CEEF"/>
          </a:solidFill>
          <a:ln>
            <a:noFill/>
          </a:ln>
        </p:spPr>
      </p:sp>
      <p:sp>
        <p:nvSpPr>
          <p:cNvPr id="75" name="Google Shape;75;p20"/>
          <p:cNvSpPr txBox="1"/>
          <p:nvPr>
            <p:ph idx="1" type="body"/>
          </p:nvPr>
        </p:nvSpPr>
        <p:spPr>
          <a:xfrm>
            <a:off x="8610600" y="4960138"/>
            <a:ext cx="32004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800"/>
              <a:buNone/>
              <a:defRPr sz="1800">
                <a:solidFill>
                  <a:srgbClr val="0C0C0C"/>
                </a:solidFill>
              </a:defRPr>
            </a:lvl1pPr>
            <a:lvl2pPr indent="-228600" lvl="1" marL="914400" algn="l">
              <a:lnSpc>
                <a:spcPct val="90000"/>
              </a:lnSpc>
              <a:spcBef>
                <a:spcPts val="200"/>
              </a:spcBef>
              <a:spcAft>
                <a:spcPts val="0"/>
              </a:spcAft>
              <a:buSzPts val="1400"/>
              <a:buNone/>
              <a:defRPr sz="1400"/>
            </a:lvl2pPr>
            <a:lvl3pPr indent="-228600" lvl="2" marL="1371600" algn="l">
              <a:lnSpc>
                <a:spcPct val="90000"/>
              </a:lnSpc>
              <a:spcBef>
                <a:spcPts val="400"/>
              </a:spcBef>
              <a:spcAft>
                <a:spcPts val="0"/>
              </a:spcAft>
              <a:buSzPts val="1200"/>
              <a:buNone/>
              <a:defRPr sz="1200"/>
            </a:lvl3pPr>
            <a:lvl4pPr indent="-228600" lvl="3" marL="1828800" algn="l">
              <a:lnSpc>
                <a:spcPct val="90000"/>
              </a:lnSpc>
              <a:spcBef>
                <a:spcPts val="400"/>
              </a:spcBef>
              <a:spcAft>
                <a:spcPts val="0"/>
              </a:spcAft>
              <a:buSzPts val="1000"/>
              <a:buNone/>
              <a:defRPr sz="1000"/>
            </a:lvl4pPr>
            <a:lvl5pPr indent="-228600" lvl="4" marL="2286000" algn="l">
              <a:lnSpc>
                <a:spcPct val="90000"/>
              </a:lnSpc>
              <a:spcBef>
                <a:spcPts val="400"/>
              </a:spcBef>
              <a:spcAft>
                <a:spcPts val="0"/>
              </a:spcAft>
              <a:buSzPts val="1000"/>
              <a:buNone/>
              <a:defRPr sz="1000"/>
            </a:lvl5pPr>
            <a:lvl6pPr indent="-228600" lvl="5" marL="2743200" algn="l">
              <a:lnSpc>
                <a:spcPct val="90000"/>
              </a:lnSpc>
              <a:spcBef>
                <a:spcPts val="400"/>
              </a:spcBef>
              <a:spcAft>
                <a:spcPts val="0"/>
              </a:spcAft>
              <a:buSzPts val="1000"/>
              <a:buNone/>
              <a:defRPr sz="1000"/>
            </a:lvl6pPr>
            <a:lvl7pPr indent="-228600" lvl="6" marL="3200400" algn="l">
              <a:lnSpc>
                <a:spcPct val="90000"/>
              </a:lnSpc>
              <a:spcBef>
                <a:spcPts val="400"/>
              </a:spcBef>
              <a:spcAft>
                <a:spcPts val="0"/>
              </a:spcAft>
              <a:buSzPts val="1000"/>
              <a:buNone/>
              <a:defRPr sz="1000"/>
            </a:lvl7pPr>
            <a:lvl8pPr indent="-228600" lvl="7" marL="3657600" algn="l">
              <a:lnSpc>
                <a:spcPct val="90000"/>
              </a:lnSpc>
              <a:spcBef>
                <a:spcPts val="400"/>
              </a:spcBef>
              <a:spcAft>
                <a:spcPts val="0"/>
              </a:spcAft>
              <a:buSzPts val="1000"/>
              <a:buNone/>
              <a:defRPr sz="1000"/>
            </a:lvl8pPr>
            <a:lvl9pPr indent="-228600" lvl="8" marL="4114800" algn="l">
              <a:lnSpc>
                <a:spcPct val="90000"/>
              </a:lnSpc>
              <a:spcBef>
                <a:spcPts val="400"/>
              </a:spcBef>
              <a:spcAft>
                <a:spcPts val="400"/>
              </a:spcAft>
              <a:buSzPts val="1000"/>
              <a:buNone/>
              <a:defRPr sz="1000"/>
            </a:lvl9pPr>
          </a:lstStyle>
          <a:p/>
        </p:txBody>
      </p:sp>
      <p:sp>
        <p:nvSpPr>
          <p:cNvPr id="76" name="Google Shape;76;p20"/>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0"/>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79" name="Google Shape;79;p20"/>
          <p:cNvCxnSpPr/>
          <p:nvPr/>
        </p:nvCxnSpPr>
        <p:spPr>
          <a:xfrm rot="10800000">
            <a:off x="8386843" y="5264106"/>
            <a:ext cx="0" cy="914400"/>
          </a:xfrm>
          <a:prstGeom prst="straightConnector1">
            <a:avLst/>
          </a:prstGeom>
          <a:noFill/>
          <a:ln cap="flat" cmpd="sng" w="19050">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21"/>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1"/>
          <p:cNvSpPr txBox="1"/>
          <p:nvPr>
            <p:ph idx="1" type="body"/>
          </p:nvPr>
        </p:nvSpPr>
        <p:spPr>
          <a:xfrm rot="5400000">
            <a:off x="3872485" y="-562356"/>
            <a:ext cx="4023360" cy="9720073"/>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21"/>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1"/>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1"/>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6" name="Shape 86"/>
        <p:cNvGrpSpPr/>
        <p:nvPr/>
      </p:nvGrpSpPr>
      <p:grpSpPr>
        <a:xfrm>
          <a:off x="0" y="0"/>
          <a:ext cx="0" cy="0"/>
          <a:chOff x="0" y="0"/>
          <a:chExt cx="0" cy="0"/>
        </a:xfrm>
      </p:grpSpPr>
      <p:sp>
        <p:nvSpPr>
          <p:cNvPr id="87" name="Google Shape;87;p22"/>
          <p:cNvSpPr txBox="1"/>
          <p:nvPr>
            <p:ph type="title"/>
          </p:nvPr>
        </p:nvSpPr>
        <p:spPr>
          <a:xfrm rot="5400000">
            <a:off x="7334251" y="2152650"/>
            <a:ext cx="5410200" cy="2628900"/>
          </a:xfrm>
          <a:prstGeom prst="rect">
            <a:avLst/>
          </a:prstGeom>
          <a:noFill/>
          <a:ln>
            <a:noFill/>
          </a:ln>
        </p:spPr>
        <p:txBody>
          <a:bodyPr anchorCtr="0" anchor="ctr" bIns="91425" lIns="45700" spcFirstLastPara="1" rIns="45700" wrap="square" tIns="91425">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2"/>
          <p:cNvSpPr txBox="1"/>
          <p:nvPr>
            <p:ph idx="1" type="body"/>
          </p:nvPr>
        </p:nvSpPr>
        <p:spPr>
          <a:xfrm rot="5400000">
            <a:off x="2076451" y="-323850"/>
            <a:ext cx="5410200" cy="75819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22"/>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2"/>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2"/>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92" name="Google Shape;92;p22"/>
          <p:cNvCxnSpPr/>
          <p:nvPr/>
        </p:nvCxnSpPr>
        <p:spPr>
          <a:xfrm rot="10800000">
            <a:off x="10058400" y="59263"/>
            <a:ext cx="0" cy="914400"/>
          </a:xfrm>
          <a:prstGeom prst="straightConnector1">
            <a:avLst/>
          </a:prstGeom>
          <a:noFill/>
          <a:ln cap="flat" cmpd="sng" w="190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marR="0" rtl="0" algn="l">
              <a:lnSpc>
                <a:spcPct val="80000"/>
              </a:lnSpc>
              <a:spcBef>
                <a:spcPts val="0"/>
              </a:spcBef>
              <a:spcAft>
                <a:spcPts val="0"/>
              </a:spcAft>
              <a:buClr>
                <a:srgbClr val="0C0C0C"/>
              </a:buClr>
              <a:buSzPts val="5000"/>
              <a:buFont typeface="Twentieth Century"/>
              <a:buNone/>
              <a:defRPr b="0" i="0" sz="5000" u="none" cap="none" strike="noStrike">
                <a:solidFill>
                  <a:srgbClr val="0C0C0C"/>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a:bodyPr>
          <a:lstStyle>
            <a:lvl1pPr indent="-368300" lvl="0" marL="457200" marR="0" rtl="0" algn="l">
              <a:lnSpc>
                <a:spcPct val="90000"/>
              </a:lnSpc>
              <a:spcBef>
                <a:spcPts val="1200"/>
              </a:spcBef>
              <a:spcAft>
                <a:spcPts val="0"/>
              </a:spcAft>
              <a:buClr>
                <a:schemeClr val="accent1"/>
              </a:buClr>
              <a:buSzPts val="2200"/>
              <a:buFont typeface="Twentieth Century"/>
              <a:buChar char=" "/>
              <a:defRPr b="0" i="0" sz="22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90000"/>
              </a:lnSpc>
              <a:spcBef>
                <a:spcPts val="20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2pPr>
            <a:lvl3pPr indent="-317500" lvl="2" marL="13716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90000"/>
              </a:lnSpc>
              <a:spcBef>
                <a:spcPts val="400"/>
              </a:spcBef>
              <a:spcAft>
                <a:spcPts val="40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12" name="Google Shape;12;p11"/>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C0C0C"/>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3" name="Google Shape;13;p11"/>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C0C0C"/>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4" name="Google Shape;14;p11"/>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1pPr>
            <a:lvl2pPr indent="0" lvl="1"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2pPr>
            <a:lvl3pPr indent="0" lvl="2"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3pPr>
            <a:lvl4pPr indent="0" lvl="3"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4pPr>
            <a:lvl5pPr indent="0" lvl="4"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5pPr>
            <a:lvl6pPr indent="0" lvl="5"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6pPr>
            <a:lvl7pPr indent="0" lvl="6"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7pPr>
            <a:lvl8pPr indent="0" lvl="7"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8pPr>
            <a:lvl9pPr indent="0" lvl="8"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15" name="Google Shape;15;p11"/>
          <p:cNvCxnSpPr/>
          <p:nvPr/>
        </p:nvCxnSpPr>
        <p:spPr>
          <a:xfrm rot="10800000">
            <a:off x="762000" y="826324"/>
            <a:ext cx="0" cy="914400"/>
          </a:xfrm>
          <a:prstGeom prst="straightConnector1">
            <a:avLst/>
          </a:prstGeom>
          <a:noFill/>
          <a:ln cap="flat" cmpd="sng" w="19050">
            <a:solidFill>
              <a:schemeClr val="accent1"/>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kaggle.com/datasets/thedevastator/airbnb-price-determinants-in-europ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22.png"/><Relationship Id="rId7" Type="http://schemas.openxmlformats.org/officeDocument/2006/relationships/image" Target="../media/image4.png"/><Relationship Id="rId8"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p1"/>
          <p:cNvSpPr/>
          <p:nvPr/>
        </p:nvSpPr>
        <p:spPr>
          <a:xfrm>
            <a:off x="3274" y="0"/>
            <a:ext cx="12188726"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pic>
        <p:nvPicPr>
          <p:cNvPr id="98" name="Google Shape;98;p1"/>
          <p:cNvPicPr preferRelativeResize="0"/>
          <p:nvPr/>
        </p:nvPicPr>
        <p:blipFill rotWithShape="1">
          <a:blip r:embed="rId3">
            <a:alphaModFix/>
          </a:blip>
          <a:srcRect b="-1" l="0" r="52444" t="0"/>
          <a:stretch/>
        </p:blipFill>
        <p:spPr>
          <a:xfrm>
            <a:off x="20" y="975"/>
            <a:ext cx="12191980" cy="6858000"/>
          </a:xfrm>
          <a:prstGeom prst="rect">
            <a:avLst/>
          </a:prstGeom>
          <a:noFill/>
          <a:ln>
            <a:noFill/>
          </a:ln>
        </p:spPr>
      </p:pic>
      <p:sp>
        <p:nvSpPr>
          <p:cNvPr id="99" name="Google Shape;99;p1"/>
          <p:cNvSpPr/>
          <p:nvPr/>
        </p:nvSpPr>
        <p:spPr>
          <a:xfrm>
            <a:off x="3968100" y="2711275"/>
            <a:ext cx="8223900" cy="2842200"/>
          </a:xfrm>
          <a:prstGeom prst="rect">
            <a:avLst/>
          </a:prstGeom>
          <a:solidFill>
            <a:srgbClr val="000001">
              <a:alpha val="74901"/>
            </a:srgbClr>
          </a:solidFill>
          <a:ln>
            <a:noFill/>
          </a:ln>
          <a:effectLst>
            <a:outerShdw blurRad="50800" rotWithShape="0" algn="ctr" dir="5400000" dist="12700">
              <a:srgbClr val="000000">
                <a:alpha val="4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00" name="Google Shape;100;p1"/>
          <p:cNvSpPr txBox="1"/>
          <p:nvPr>
            <p:ph type="ctrTitle"/>
          </p:nvPr>
        </p:nvSpPr>
        <p:spPr>
          <a:xfrm>
            <a:off x="4293576" y="3374575"/>
            <a:ext cx="7501500" cy="13503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rgbClr val="FFFFFF"/>
              </a:buClr>
              <a:buSzPts val="3600"/>
              <a:buFont typeface="Twentieth Century"/>
              <a:buNone/>
            </a:pPr>
            <a:r>
              <a:rPr lang="en-US" sz="3600">
                <a:solidFill>
                  <a:srgbClr val="FFFFFF"/>
                </a:solidFill>
              </a:rPr>
              <a:t>A PREDICTIVE LOOK: CUSTOMER</a:t>
            </a:r>
            <a:br>
              <a:rPr lang="en-US" sz="3600">
                <a:solidFill>
                  <a:srgbClr val="FFFFFF"/>
                </a:solidFill>
              </a:rPr>
            </a:br>
            <a:r>
              <a:rPr lang="en-US" sz="3600">
                <a:solidFill>
                  <a:srgbClr val="FFFFFF"/>
                </a:solidFill>
              </a:rPr>
              <a:t>SATISFACTION OF LONDON-BASED</a:t>
            </a:r>
            <a:br>
              <a:rPr lang="en-US" sz="3600">
                <a:solidFill>
                  <a:srgbClr val="FFFFFF"/>
                </a:solidFill>
              </a:rPr>
            </a:br>
            <a:r>
              <a:rPr lang="en-US" sz="3600">
                <a:solidFill>
                  <a:srgbClr val="FFFFFF"/>
                </a:solidFill>
              </a:rPr>
              <a:t>AIRBNB RENTALS </a:t>
            </a:r>
            <a:endParaRPr/>
          </a:p>
        </p:txBody>
      </p:sp>
      <p:sp>
        <p:nvSpPr>
          <p:cNvPr id="101" name="Google Shape;101;p1"/>
          <p:cNvSpPr txBox="1"/>
          <p:nvPr>
            <p:ph idx="1" type="subTitle"/>
          </p:nvPr>
        </p:nvSpPr>
        <p:spPr>
          <a:xfrm>
            <a:off x="4293568" y="4804403"/>
            <a:ext cx="7501650" cy="51481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solidFill>
                  <a:srgbClr val="FFFFFF"/>
                </a:solidFill>
              </a:rPr>
              <a:t>Group 5 – Helen Ayenew, Morris Flater, Scott Blackburn</a:t>
            </a:r>
            <a:endParaRPr/>
          </a:p>
        </p:txBody>
      </p:sp>
      <p:cxnSp>
        <p:nvCxnSpPr>
          <p:cNvPr id="102" name="Google Shape;102;p1"/>
          <p:cNvCxnSpPr/>
          <p:nvPr/>
        </p:nvCxnSpPr>
        <p:spPr>
          <a:xfrm>
            <a:off x="4309349" y="4666480"/>
            <a:ext cx="6832499" cy="0"/>
          </a:xfrm>
          <a:prstGeom prst="straightConnector1">
            <a:avLst/>
          </a:prstGeom>
          <a:noFill/>
          <a:ln cap="flat" cmpd="sng" w="22225">
            <a:solidFill>
              <a:srgbClr val="4AC4E3"/>
            </a:solidFill>
            <a:prstDash val="solid"/>
            <a:round/>
            <a:headEnd len="sm" w="sm" type="none"/>
            <a:tailEnd len="sm" w="sm" type="none"/>
          </a:ln>
          <a:effectLst>
            <a:outerShdw blurRad="50800" rotWithShape="0" algn="ctr" dir="5400000" dist="12700">
              <a:srgbClr val="000000">
                <a:alpha val="49803"/>
              </a:srgbClr>
            </a:outerShdw>
          </a:effectLst>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2"/>
          <p:cNvSpPr txBox="1"/>
          <p:nvPr>
            <p:ph type="title"/>
          </p:nvPr>
        </p:nvSpPr>
        <p:spPr>
          <a:xfrm>
            <a:off x="1024128" y="585216"/>
            <a:ext cx="9720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BUSINESS OBJECTIVE</a:t>
            </a:r>
            <a:endParaRPr/>
          </a:p>
        </p:txBody>
      </p:sp>
      <p:sp>
        <p:nvSpPr>
          <p:cNvPr id="108" name="Google Shape;108;p2"/>
          <p:cNvSpPr txBox="1"/>
          <p:nvPr/>
        </p:nvSpPr>
        <p:spPr>
          <a:xfrm>
            <a:off x="1024128" y="1812110"/>
            <a:ext cx="10143600" cy="397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Airbnb is a successful means of renting out rooms, houses or living quarters. Oftentimes, these properties are purchased with the intent of capitalizing on the property. In order to get the highest price for the listing, Airbnb listers need to maintain an “excellent” satisfaction rating. We analyze thousands of properties listed by Airbnb in London England on weekends to help predict customer satisfaction using a number of predictor variables. Our goal is to use these predictor variables to see how they contribute to an “excellent” satisfaction rating of 95 or greater so we can inform potential Airbnb listers to help guide their purchasing decisions.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In order to aid a potential London-based property owner, we must be able to answer some basic questions.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Which variables most contribute to the satisfaction of the customers?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Which variables do not contribute to the satisfaction of the customers?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How does the price paid correlate with the satisfaction of the customer?</a:t>
            </a: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 name="Shape 112"/>
        <p:cNvGrpSpPr/>
        <p:nvPr/>
      </p:nvGrpSpPr>
      <p:grpSpPr>
        <a:xfrm>
          <a:off x="0" y="0"/>
          <a:ext cx="0" cy="0"/>
          <a:chOff x="0" y="0"/>
          <a:chExt cx="0" cy="0"/>
        </a:xfrm>
      </p:grpSpPr>
      <p:sp>
        <p:nvSpPr>
          <p:cNvPr id="113" name="Google Shape;113;p3"/>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DATA</a:t>
            </a:r>
            <a:endParaRPr/>
          </a:p>
        </p:txBody>
      </p:sp>
      <p:sp>
        <p:nvSpPr>
          <p:cNvPr id="114" name="Google Shape;114;p3"/>
          <p:cNvSpPr txBox="1"/>
          <p:nvPr>
            <p:ph idx="1" type="body"/>
          </p:nvPr>
        </p:nvSpPr>
        <p:spPr>
          <a:xfrm>
            <a:off x="1024127" y="2249424"/>
            <a:ext cx="9720073" cy="4023360"/>
          </a:xfrm>
          <a:prstGeom prst="rect">
            <a:avLst/>
          </a:prstGeom>
          <a:noFill/>
          <a:ln>
            <a:noFill/>
          </a:ln>
        </p:spPr>
        <p:txBody>
          <a:bodyPr anchorCtr="0" anchor="t" bIns="45700" lIns="45700" spcFirstLastPara="1" rIns="45700" wrap="square" tIns="45700">
            <a:normAutofit/>
          </a:bodyPr>
          <a:lstStyle/>
          <a:p>
            <a:pPr indent="-114300" lvl="0" marL="91440" rtl="0" algn="l">
              <a:lnSpc>
                <a:spcPct val="90000"/>
              </a:lnSpc>
              <a:spcBef>
                <a:spcPts val="0"/>
              </a:spcBef>
              <a:spcAft>
                <a:spcPts val="0"/>
              </a:spcAft>
              <a:buSzPts val="1800"/>
              <a:buChar char=" "/>
            </a:pPr>
            <a:r>
              <a:rPr lang="en-US" sz="1800" u="sng">
                <a:solidFill>
                  <a:srgbClr val="1155CC"/>
                </a:solidFill>
                <a:latin typeface="Arial"/>
                <a:ea typeface="Arial"/>
                <a:cs typeface="Arial"/>
                <a:sym typeface="Arial"/>
                <a:hlinkClick r:id="rId3">
                  <a:extLst>
                    <a:ext uri="{A12FA001-AC4F-418D-AE19-62706E023703}">
                      <ahyp:hlinkClr val="tx"/>
                    </a:ext>
                  </a:extLst>
                </a:hlinkClick>
              </a:rPr>
              <a:t>The Airbnb Price Determinants in Europe</a:t>
            </a:r>
            <a:r>
              <a:rPr lang="en-US" sz="1800">
                <a:latin typeface="Arial"/>
                <a:ea typeface="Arial"/>
                <a:cs typeface="Arial"/>
                <a:sym typeface="Arial"/>
              </a:rPr>
              <a:t> include numerous datasets of Airbnb rentals for European cities. Each city’s dataset contains features on different properties and their impacts on the cost. The team will examine the Airbnb pricing dataset from London, which has details about the price of the property, the number and type of bedrooms, whether the host is a super-host or not, the distance of the Airbnb from the city center and the closest metro station, and much more. The London dataset includes 5,378 observations, each representing unique rental data. However, to meet the project criteria, the team will reduce the number of observations to 1,500, by generating random variables using Analytic Solver. The dataset that will be used have a total of fifteen attributes, of which twelve are numerical, and three are categorical. </a:t>
            </a:r>
            <a:endParaRPr/>
          </a:p>
          <a:p>
            <a:pPr indent="0" lvl="0" marL="91440" rtl="0" algn="l">
              <a:lnSpc>
                <a:spcPct val="90000"/>
              </a:lnSpc>
              <a:spcBef>
                <a:spcPts val="1400"/>
              </a:spcBef>
              <a:spcAft>
                <a:spcPts val="0"/>
              </a:spcAft>
              <a:buSzPts val="22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 name="Shape 118"/>
        <p:cNvGrpSpPr/>
        <p:nvPr/>
      </p:nvGrpSpPr>
      <p:grpSpPr>
        <a:xfrm>
          <a:off x="0" y="0"/>
          <a:ext cx="0" cy="0"/>
          <a:chOff x="0" y="0"/>
          <a:chExt cx="0" cy="0"/>
        </a:xfrm>
      </p:grpSpPr>
      <p:sp>
        <p:nvSpPr>
          <p:cNvPr id="119" name="Google Shape;119;p4"/>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DATA</a:t>
            </a:r>
            <a:endParaRPr/>
          </a:p>
        </p:txBody>
      </p:sp>
      <p:pic>
        <p:nvPicPr>
          <p:cNvPr id="120" name="Google Shape;120;p4"/>
          <p:cNvPicPr preferRelativeResize="0"/>
          <p:nvPr>
            <p:ph idx="1" type="body"/>
          </p:nvPr>
        </p:nvPicPr>
        <p:blipFill rotWithShape="1">
          <a:blip r:embed="rId3">
            <a:alphaModFix/>
          </a:blip>
          <a:srcRect b="0" l="0" r="0" t="0"/>
          <a:stretch/>
        </p:blipFill>
        <p:spPr>
          <a:xfrm>
            <a:off x="868377" y="1649414"/>
            <a:ext cx="3189274" cy="2248027"/>
          </a:xfrm>
          <a:prstGeom prst="rect">
            <a:avLst/>
          </a:prstGeom>
          <a:noFill/>
          <a:ln>
            <a:noFill/>
          </a:ln>
        </p:spPr>
      </p:pic>
      <p:pic>
        <p:nvPicPr>
          <p:cNvPr id="121" name="Google Shape;121;p4"/>
          <p:cNvPicPr preferRelativeResize="0"/>
          <p:nvPr/>
        </p:nvPicPr>
        <p:blipFill rotWithShape="1">
          <a:blip r:embed="rId4">
            <a:alphaModFix/>
          </a:blip>
          <a:srcRect b="0" l="0" r="0" t="0"/>
          <a:stretch/>
        </p:blipFill>
        <p:spPr>
          <a:xfrm>
            <a:off x="4127678" y="1649414"/>
            <a:ext cx="3252048" cy="2248027"/>
          </a:xfrm>
          <a:prstGeom prst="rect">
            <a:avLst/>
          </a:prstGeom>
          <a:noFill/>
          <a:ln>
            <a:noFill/>
          </a:ln>
        </p:spPr>
      </p:pic>
      <p:pic>
        <p:nvPicPr>
          <p:cNvPr id="122" name="Google Shape;122;p4"/>
          <p:cNvPicPr preferRelativeResize="0"/>
          <p:nvPr/>
        </p:nvPicPr>
        <p:blipFill rotWithShape="1">
          <a:blip r:embed="rId5">
            <a:alphaModFix/>
          </a:blip>
          <a:srcRect b="0" l="0" r="0" t="0"/>
          <a:stretch/>
        </p:blipFill>
        <p:spPr>
          <a:xfrm>
            <a:off x="7449753" y="1549228"/>
            <a:ext cx="3693556" cy="2248028"/>
          </a:xfrm>
          <a:prstGeom prst="rect">
            <a:avLst/>
          </a:prstGeom>
          <a:noFill/>
          <a:ln>
            <a:noFill/>
          </a:ln>
        </p:spPr>
      </p:pic>
      <p:pic>
        <p:nvPicPr>
          <p:cNvPr id="123" name="Google Shape;123;p4"/>
          <p:cNvPicPr preferRelativeResize="0"/>
          <p:nvPr/>
        </p:nvPicPr>
        <p:blipFill rotWithShape="1">
          <a:blip r:embed="rId6">
            <a:alphaModFix/>
          </a:blip>
          <a:srcRect b="0" l="0" r="0" t="0"/>
          <a:stretch/>
        </p:blipFill>
        <p:spPr>
          <a:xfrm>
            <a:off x="868377" y="4015060"/>
            <a:ext cx="3693556" cy="2596854"/>
          </a:xfrm>
          <a:prstGeom prst="rect">
            <a:avLst/>
          </a:prstGeom>
          <a:noFill/>
          <a:ln>
            <a:noFill/>
          </a:ln>
        </p:spPr>
      </p:pic>
      <p:pic>
        <p:nvPicPr>
          <p:cNvPr id="124" name="Google Shape;124;p4"/>
          <p:cNvPicPr preferRelativeResize="0"/>
          <p:nvPr/>
        </p:nvPicPr>
        <p:blipFill rotWithShape="1">
          <a:blip r:embed="rId7">
            <a:alphaModFix/>
          </a:blip>
          <a:srcRect b="0" l="0" r="0" t="0"/>
          <a:stretch/>
        </p:blipFill>
        <p:spPr>
          <a:xfrm>
            <a:off x="4700985" y="4116417"/>
            <a:ext cx="3693557" cy="2495497"/>
          </a:xfrm>
          <a:prstGeom prst="rect">
            <a:avLst/>
          </a:prstGeom>
          <a:noFill/>
          <a:ln>
            <a:noFill/>
          </a:ln>
        </p:spPr>
      </p:pic>
      <p:pic>
        <p:nvPicPr>
          <p:cNvPr descr="Icon&#10;&#10;Description automatically generated" id="125" name="Google Shape;125;p4"/>
          <p:cNvPicPr preferRelativeResize="0"/>
          <p:nvPr/>
        </p:nvPicPr>
        <p:blipFill rotWithShape="1">
          <a:blip r:embed="rId8">
            <a:alphaModFix/>
          </a:blip>
          <a:srcRect b="0" l="0" r="0" t="0"/>
          <a:stretch/>
        </p:blipFill>
        <p:spPr>
          <a:xfrm>
            <a:off x="9038284" y="4116417"/>
            <a:ext cx="2105025" cy="2257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5"/>
          <p:cNvSpPr txBox="1"/>
          <p:nvPr>
            <p:ph type="title"/>
          </p:nvPr>
        </p:nvSpPr>
        <p:spPr>
          <a:xfrm>
            <a:off x="1024127" y="585225"/>
            <a:ext cx="4636500" cy="14781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LOGISTIC REGRESSION</a:t>
            </a:r>
            <a:endParaRPr/>
          </a:p>
        </p:txBody>
      </p:sp>
      <p:sp>
        <p:nvSpPr>
          <p:cNvPr id="131" name="Google Shape;131;p5"/>
          <p:cNvSpPr txBox="1"/>
          <p:nvPr>
            <p:ph idx="1" type="body"/>
          </p:nvPr>
        </p:nvSpPr>
        <p:spPr>
          <a:xfrm>
            <a:off x="1024128" y="2286000"/>
            <a:ext cx="4636443" cy="4023360"/>
          </a:xfrm>
          <a:prstGeom prst="rect">
            <a:avLst/>
          </a:prstGeom>
          <a:noFill/>
          <a:ln>
            <a:noFill/>
          </a:ln>
        </p:spPr>
        <p:txBody>
          <a:bodyPr anchorCtr="0" anchor="t" bIns="45700" lIns="45700" spcFirstLastPara="1" rIns="45700" wrap="square" tIns="45700">
            <a:normAutofit/>
          </a:bodyPr>
          <a:lstStyle/>
          <a:p>
            <a:pPr indent="-114300" lvl="0" marL="91440" rtl="0" algn="l">
              <a:lnSpc>
                <a:spcPct val="90000"/>
              </a:lnSpc>
              <a:spcBef>
                <a:spcPts val="0"/>
              </a:spcBef>
              <a:spcAft>
                <a:spcPts val="0"/>
              </a:spcAft>
              <a:buSzPts val="1800"/>
              <a:buChar char=" "/>
            </a:pPr>
            <a:r>
              <a:rPr b="0" i="0" lang="en-US" sz="1800" u="none" strike="noStrike">
                <a:solidFill>
                  <a:srgbClr val="000000"/>
                </a:solidFill>
                <a:latin typeface="Arial"/>
                <a:ea typeface="Arial"/>
                <a:cs typeface="Arial"/>
                <a:sym typeface="Arial"/>
              </a:rPr>
              <a:t>The initial model included fourteen variables, five of which were categorical variables and nine of which were numerical variables. </a:t>
            </a:r>
            <a:endParaRPr/>
          </a:p>
          <a:p>
            <a:pPr indent="-114300" lvl="0" marL="91440" rtl="0" algn="l">
              <a:lnSpc>
                <a:spcPct val="90000"/>
              </a:lnSpc>
              <a:spcBef>
                <a:spcPts val="1400"/>
              </a:spcBef>
              <a:spcAft>
                <a:spcPts val="0"/>
              </a:spcAft>
              <a:buSzPts val="1800"/>
              <a:buChar char=" "/>
            </a:pPr>
            <a:r>
              <a:rPr b="0" i="0" lang="en-US" sz="1800" u="none" strike="noStrike">
                <a:solidFill>
                  <a:srgbClr val="000000"/>
                </a:solidFill>
                <a:latin typeface="Arial"/>
                <a:ea typeface="Arial"/>
                <a:cs typeface="Arial"/>
                <a:sym typeface="Arial"/>
              </a:rPr>
              <a:t>The Fit Details for the Validation data of this model are a RSquare of 0.4253, RASE of 0.3928, Misclassification Rate of </a:t>
            </a:r>
            <a:r>
              <a:rPr lang="en-US" sz="1800">
                <a:latin typeface="Arial"/>
                <a:ea typeface="Arial"/>
                <a:cs typeface="Arial"/>
                <a:sym typeface="Arial"/>
              </a:rPr>
              <a:t>0.2133</a:t>
            </a:r>
            <a:r>
              <a:rPr b="0" i="0" lang="en-US" sz="1800" u="none" strike="noStrike">
                <a:solidFill>
                  <a:srgbClr val="000000"/>
                </a:solidFill>
                <a:latin typeface="Arial"/>
                <a:ea typeface="Arial"/>
                <a:cs typeface="Arial"/>
                <a:sym typeface="Arial"/>
              </a:rPr>
              <a:t> and an AICc of 1018.35. As an additional measure of fit, we noted the Receiver Operating Characteristic (ROC) index for the validation set was a healthy 0.8535, indicating a high goodness-of-fit.</a:t>
            </a:r>
            <a:endParaRPr/>
          </a:p>
        </p:txBody>
      </p:sp>
      <p:pic>
        <p:nvPicPr>
          <p:cNvPr id="132" name="Google Shape;132;p5"/>
          <p:cNvPicPr preferRelativeResize="0"/>
          <p:nvPr/>
        </p:nvPicPr>
        <p:blipFill rotWithShape="1">
          <a:blip r:embed="rId3">
            <a:alphaModFix/>
          </a:blip>
          <a:srcRect b="9512" l="48607" r="0" t="60290"/>
          <a:stretch/>
        </p:blipFill>
        <p:spPr>
          <a:xfrm>
            <a:off x="8448674" y="322340"/>
            <a:ext cx="3149983" cy="3849610"/>
          </a:xfrm>
          <a:prstGeom prst="rect">
            <a:avLst/>
          </a:prstGeom>
          <a:noFill/>
          <a:ln>
            <a:noFill/>
          </a:ln>
        </p:spPr>
      </p:pic>
      <p:pic>
        <p:nvPicPr>
          <p:cNvPr id="133" name="Google Shape;133;p5"/>
          <p:cNvPicPr preferRelativeResize="0"/>
          <p:nvPr/>
        </p:nvPicPr>
        <p:blipFill rotWithShape="1">
          <a:blip r:embed="rId3">
            <a:alphaModFix/>
          </a:blip>
          <a:srcRect b="52442" l="0" r="54598" t="0"/>
          <a:stretch/>
        </p:blipFill>
        <p:spPr>
          <a:xfrm>
            <a:off x="5808617" y="322340"/>
            <a:ext cx="2640056" cy="5751928"/>
          </a:xfrm>
          <a:prstGeom prst="rect">
            <a:avLst/>
          </a:prstGeom>
          <a:noFill/>
          <a:ln>
            <a:noFill/>
          </a:ln>
        </p:spPr>
      </p:pic>
      <p:pic>
        <p:nvPicPr>
          <p:cNvPr id="134" name="Google Shape;134;p5"/>
          <p:cNvPicPr preferRelativeResize="0"/>
          <p:nvPr/>
        </p:nvPicPr>
        <p:blipFill rotWithShape="1">
          <a:blip r:embed="rId3">
            <a:alphaModFix/>
          </a:blip>
          <a:srcRect b="0" l="0" r="57874" t="89533"/>
          <a:stretch/>
        </p:blipFill>
        <p:spPr>
          <a:xfrm>
            <a:off x="8448673" y="4171950"/>
            <a:ext cx="3156085" cy="163104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sp>
        <p:nvSpPr>
          <p:cNvPr id="139" name="Google Shape;139;p6"/>
          <p:cNvSpPr txBox="1"/>
          <p:nvPr>
            <p:ph type="title"/>
          </p:nvPr>
        </p:nvSpPr>
        <p:spPr>
          <a:xfrm>
            <a:off x="1024127" y="585225"/>
            <a:ext cx="4532400" cy="1545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STEPWISE REGRESSION</a:t>
            </a:r>
            <a:endParaRPr/>
          </a:p>
        </p:txBody>
      </p:sp>
      <p:sp>
        <p:nvSpPr>
          <p:cNvPr id="140" name="Google Shape;140;p6"/>
          <p:cNvSpPr txBox="1"/>
          <p:nvPr>
            <p:ph idx="1" type="body"/>
          </p:nvPr>
        </p:nvSpPr>
        <p:spPr>
          <a:xfrm>
            <a:off x="1024128" y="2286000"/>
            <a:ext cx="4148763" cy="4023360"/>
          </a:xfrm>
          <a:prstGeom prst="rect">
            <a:avLst/>
          </a:prstGeom>
          <a:noFill/>
          <a:ln>
            <a:noFill/>
          </a:ln>
        </p:spPr>
        <p:txBody>
          <a:bodyPr anchorCtr="0" anchor="t" bIns="45700" lIns="45700" spcFirstLastPara="1" rIns="45700" wrap="square" tIns="45700">
            <a:normAutofit/>
          </a:bodyPr>
          <a:lstStyle/>
          <a:p>
            <a:pPr indent="-114300" lvl="0" marL="91440" rtl="0" algn="l">
              <a:lnSpc>
                <a:spcPct val="90000"/>
              </a:lnSpc>
              <a:spcBef>
                <a:spcPts val="0"/>
              </a:spcBef>
              <a:spcAft>
                <a:spcPts val="0"/>
              </a:spcAft>
              <a:buSzPts val="1800"/>
              <a:buChar char=" "/>
            </a:pPr>
            <a:r>
              <a:rPr lang="en-US" sz="1800">
                <a:highlight>
                  <a:srgbClr val="FFFFFF"/>
                </a:highlight>
                <a:latin typeface="Arial"/>
                <a:ea typeface="Arial"/>
                <a:cs typeface="Arial"/>
                <a:sym typeface="Arial"/>
              </a:rPr>
              <a:t>We then ran Stepwise Regression in an attempt to improve the quality of the model, which resulted in the number of variables being reduced to eight numerical variables. The Fit Details for the Validation data of this model are an RSquare of 0.4172, RASE of 0.3944, Misclassification Rate of 0.2160, and an AICc of 1006.49. The ROC index was comparable to that of the initial logistic model at 0.8527.</a:t>
            </a:r>
            <a:endParaRPr/>
          </a:p>
        </p:txBody>
      </p:sp>
      <p:pic>
        <p:nvPicPr>
          <p:cNvPr id="141" name="Google Shape;141;p6"/>
          <p:cNvPicPr preferRelativeResize="0"/>
          <p:nvPr/>
        </p:nvPicPr>
        <p:blipFill rotWithShape="1">
          <a:blip r:embed="rId3">
            <a:alphaModFix/>
          </a:blip>
          <a:srcRect b="0" l="0" r="58460" t="88220"/>
          <a:stretch/>
        </p:blipFill>
        <p:spPr>
          <a:xfrm>
            <a:off x="8667908" y="3924274"/>
            <a:ext cx="2957259" cy="1600202"/>
          </a:xfrm>
          <a:prstGeom prst="rect">
            <a:avLst/>
          </a:prstGeom>
          <a:noFill/>
          <a:ln>
            <a:noFill/>
          </a:ln>
        </p:spPr>
      </p:pic>
      <p:pic>
        <p:nvPicPr>
          <p:cNvPr id="142" name="Google Shape;142;p6"/>
          <p:cNvPicPr preferRelativeResize="0"/>
          <p:nvPr/>
        </p:nvPicPr>
        <p:blipFill rotWithShape="1">
          <a:blip r:embed="rId3">
            <a:alphaModFix/>
          </a:blip>
          <a:srcRect b="55971" l="0" r="55834" t="0"/>
          <a:stretch/>
        </p:blipFill>
        <p:spPr>
          <a:xfrm>
            <a:off x="5556494" y="252603"/>
            <a:ext cx="3111413" cy="6310122"/>
          </a:xfrm>
          <a:prstGeom prst="rect">
            <a:avLst/>
          </a:prstGeom>
          <a:noFill/>
          <a:ln>
            <a:noFill/>
          </a:ln>
        </p:spPr>
      </p:pic>
      <p:pic>
        <p:nvPicPr>
          <p:cNvPr id="143" name="Google Shape;143;p6"/>
          <p:cNvPicPr preferRelativeResize="0"/>
          <p:nvPr/>
        </p:nvPicPr>
        <p:blipFill rotWithShape="1">
          <a:blip r:embed="rId3">
            <a:alphaModFix/>
          </a:blip>
          <a:srcRect b="11778" l="48309" r="0" t="53621"/>
          <a:stretch/>
        </p:blipFill>
        <p:spPr>
          <a:xfrm>
            <a:off x="8667908" y="252588"/>
            <a:ext cx="2957259" cy="36716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7" name="Shape 147"/>
        <p:cNvGrpSpPr/>
        <p:nvPr/>
      </p:nvGrpSpPr>
      <p:grpSpPr>
        <a:xfrm>
          <a:off x="0" y="0"/>
          <a:ext cx="0" cy="0"/>
          <a:chOff x="0" y="0"/>
          <a:chExt cx="0" cy="0"/>
        </a:xfrm>
      </p:grpSpPr>
      <p:sp>
        <p:nvSpPr>
          <p:cNvPr id="148" name="Google Shape;148;p7"/>
          <p:cNvSpPr txBox="1"/>
          <p:nvPr>
            <p:ph type="title"/>
          </p:nvPr>
        </p:nvSpPr>
        <p:spPr>
          <a:xfrm>
            <a:off x="1024127" y="585224"/>
            <a:ext cx="3978000" cy="1411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80000"/>
              </a:lnSpc>
              <a:spcBef>
                <a:spcPts val="0"/>
              </a:spcBef>
              <a:spcAft>
                <a:spcPts val="0"/>
              </a:spcAft>
              <a:buClr>
                <a:srgbClr val="0C0C0C"/>
              </a:buClr>
              <a:buSzPct val="100000"/>
              <a:buFont typeface="Twentieth Century"/>
              <a:buNone/>
            </a:pPr>
            <a:r>
              <a:rPr lang="en-US"/>
              <a:t>PRINCIPAL COMPONENT ANALYSIS (PCA)</a:t>
            </a:r>
            <a:endParaRPr/>
          </a:p>
        </p:txBody>
      </p:sp>
      <p:sp>
        <p:nvSpPr>
          <p:cNvPr id="149" name="Google Shape;149;p7"/>
          <p:cNvSpPr txBox="1"/>
          <p:nvPr>
            <p:ph idx="1" type="body"/>
          </p:nvPr>
        </p:nvSpPr>
        <p:spPr>
          <a:xfrm>
            <a:off x="1024128" y="2286000"/>
            <a:ext cx="4148763" cy="4023360"/>
          </a:xfrm>
          <a:prstGeom prst="rect">
            <a:avLst/>
          </a:prstGeom>
          <a:noFill/>
          <a:ln>
            <a:noFill/>
          </a:ln>
        </p:spPr>
        <p:txBody>
          <a:bodyPr anchorCtr="0" anchor="t" bIns="45700" lIns="45700" spcFirstLastPara="1" rIns="45700" wrap="square" tIns="45700">
            <a:normAutofit/>
          </a:bodyPr>
          <a:lstStyle/>
          <a:p>
            <a:pPr indent="-114300" lvl="0" marL="91440" rtl="0" algn="l">
              <a:lnSpc>
                <a:spcPct val="90000"/>
              </a:lnSpc>
              <a:spcBef>
                <a:spcPts val="0"/>
              </a:spcBef>
              <a:spcAft>
                <a:spcPts val="0"/>
              </a:spcAft>
              <a:buSzPts val="1800"/>
              <a:buChar char=" "/>
            </a:pPr>
            <a:r>
              <a:rPr lang="en-US" sz="1800">
                <a:latin typeface="Arial"/>
                <a:ea typeface="Arial"/>
                <a:cs typeface="Arial"/>
                <a:sym typeface="Arial"/>
              </a:rPr>
              <a:t>The next technique that we explored was Principal Components Analysis. We chose to use three Principal Components that had Eigenvalues of 3.3456, 1.8881, and 1.0112, respectively, and a Cumulative Percent of 78.061. We then ran Logistics Regression using the three Principal Components and the Fit Details for the Validation data for this model are an RSquare of 0.3578, RASE of 0.4116, </a:t>
            </a:r>
            <a:r>
              <a:rPr lang="en-US" sz="1800">
                <a:highlight>
                  <a:srgbClr val="FFFFFF"/>
                </a:highlight>
                <a:latin typeface="Arial"/>
                <a:ea typeface="Arial"/>
                <a:cs typeface="Arial"/>
                <a:sym typeface="Arial"/>
              </a:rPr>
              <a:t>Misclassification </a:t>
            </a:r>
            <a:r>
              <a:rPr lang="en-US" sz="1800">
                <a:latin typeface="Arial"/>
                <a:ea typeface="Arial"/>
                <a:cs typeface="Arial"/>
                <a:sym typeface="Arial"/>
              </a:rPr>
              <a:t>Rate of 0.2480, and an AICc of 1069.88. The ROC for this model fell slightly to 0.8302.</a:t>
            </a:r>
            <a:endParaRPr/>
          </a:p>
        </p:txBody>
      </p:sp>
      <p:pic>
        <p:nvPicPr>
          <p:cNvPr id="150" name="Google Shape;150;p7"/>
          <p:cNvPicPr preferRelativeResize="0"/>
          <p:nvPr/>
        </p:nvPicPr>
        <p:blipFill rotWithShape="1">
          <a:blip r:embed="rId3">
            <a:alphaModFix/>
          </a:blip>
          <a:srcRect b="0" l="0" r="58416" t="86591"/>
          <a:stretch/>
        </p:blipFill>
        <p:spPr>
          <a:xfrm>
            <a:off x="8440927" y="5025264"/>
            <a:ext cx="2726943" cy="1356485"/>
          </a:xfrm>
          <a:prstGeom prst="rect">
            <a:avLst/>
          </a:prstGeom>
          <a:noFill/>
          <a:ln>
            <a:noFill/>
          </a:ln>
        </p:spPr>
      </p:pic>
      <p:pic>
        <p:nvPicPr>
          <p:cNvPr id="151" name="Google Shape;151;p7"/>
          <p:cNvPicPr preferRelativeResize="0"/>
          <p:nvPr/>
        </p:nvPicPr>
        <p:blipFill rotWithShape="1">
          <a:blip r:embed="rId3">
            <a:alphaModFix/>
          </a:blip>
          <a:srcRect b="52588" l="0" r="56450" t="0"/>
          <a:stretch/>
        </p:blipFill>
        <p:spPr>
          <a:xfrm>
            <a:off x="5254483" y="1600200"/>
            <a:ext cx="3079892" cy="4781549"/>
          </a:xfrm>
          <a:prstGeom prst="rect">
            <a:avLst/>
          </a:prstGeom>
          <a:noFill/>
          <a:ln>
            <a:noFill/>
          </a:ln>
        </p:spPr>
      </p:pic>
      <p:pic>
        <p:nvPicPr>
          <p:cNvPr id="152" name="Google Shape;152;p7"/>
          <p:cNvPicPr preferRelativeResize="0"/>
          <p:nvPr/>
        </p:nvPicPr>
        <p:blipFill rotWithShape="1">
          <a:blip r:embed="rId3">
            <a:alphaModFix/>
          </a:blip>
          <a:srcRect b="13409" l="48506" r="0" t="47270"/>
          <a:stretch/>
        </p:blipFill>
        <p:spPr>
          <a:xfrm>
            <a:off x="8440928" y="1600200"/>
            <a:ext cx="2726944" cy="342506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6" name="Shape 156"/>
        <p:cNvGrpSpPr/>
        <p:nvPr/>
      </p:nvGrpSpPr>
      <p:grpSpPr>
        <a:xfrm>
          <a:off x="0" y="0"/>
          <a:ext cx="0" cy="0"/>
          <a:chOff x="0" y="0"/>
          <a:chExt cx="0" cy="0"/>
        </a:xfrm>
      </p:grpSpPr>
      <p:sp>
        <p:nvSpPr>
          <p:cNvPr id="157" name="Google Shape;157;p8"/>
          <p:cNvSpPr txBox="1"/>
          <p:nvPr>
            <p:ph type="title"/>
          </p:nvPr>
        </p:nvSpPr>
        <p:spPr>
          <a:xfrm>
            <a:off x="1024127" y="585226"/>
            <a:ext cx="4365600" cy="1700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DECISIONS TREES</a:t>
            </a:r>
            <a:endParaRPr/>
          </a:p>
        </p:txBody>
      </p:sp>
      <p:sp>
        <p:nvSpPr>
          <p:cNvPr id="158" name="Google Shape;158;p8"/>
          <p:cNvSpPr txBox="1"/>
          <p:nvPr>
            <p:ph idx="1" type="body"/>
          </p:nvPr>
        </p:nvSpPr>
        <p:spPr>
          <a:xfrm>
            <a:off x="1024128" y="2286000"/>
            <a:ext cx="4148763" cy="4023360"/>
          </a:xfrm>
          <a:prstGeom prst="rect">
            <a:avLst/>
          </a:prstGeom>
          <a:noFill/>
          <a:ln>
            <a:noFill/>
          </a:ln>
        </p:spPr>
        <p:txBody>
          <a:bodyPr anchorCtr="0" anchor="t" bIns="45700" lIns="45700" spcFirstLastPara="1" rIns="45700" wrap="square" tIns="45700">
            <a:normAutofit lnSpcReduction="10000"/>
          </a:bodyPr>
          <a:lstStyle/>
          <a:p>
            <a:pPr indent="-114300" lvl="0" marL="91440" rtl="0" algn="l">
              <a:lnSpc>
                <a:spcPct val="90000"/>
              </a:lnSpc>
              <a:spcBef>
                <a:spcPts val="0"/>
              </a:spcBef>
              <a:spcAft>
                <a:spcPts val="0"/>
              </a:spcAft>
              <a:buSzPts val="1800"/>
              <a:buChar char=" "/>
            </a:pPr>
            <a:r>
              <a:rPr lang="en-US" sz="1800">
                <a:latin typeface="Arial"/>
                <a:ea typeface="Arial"/>
                <a:cs typeface="Arial"/>
                <a:sym typeface="Arial"/>
              </a:rPr>
              <a:t>The next technique that we considered was Decision Trees. The optimal number of splits was determined to be four with the initial split using the ‘cleanliness_rating’ and whether or not this was &gt;=10 or &lt;10. The next split was on the ‘biz’ variable and then the ‘HostSuperhost_Binary’ variable. The Fit Details for the Validation data for this model are an RSquare of 0.4304, RASE of 0.3979, and a Misclassification Rate of 0.2453. The RSquare was slightly higher than the original model as was the RASE and Misclassification Rate. The ROC Index was 0.8349 which lies slightly below the initial logistic model.</a:t>
            </a:r>
            <a:endParaRPr/>
          </a:p>
        </p:txBody>
      </p:sp>
      <p:pic>
        <p:nvPicPr>
          <p:cNvPr id="159" name="Google Shape;159;p8"/>
          <p:cNvPicPr preferRelativeResize="0"/>
          <p:nvPr/>
        </p:nvPicPr>
        <p:blipFill rotWithShape="1">
          <a:blip r:embed="rId3">
            <a:alphaModFix/>
          </a:blip>
          <a:srcRect b="0" l="48596" r="5455" t="86096"/>
          <a:stretch/>
        </p:blipFill>
        <p:spPr>
          <a:xfrm>
            <a:off x="8814554" y="4649121"/>
            <a:ext cx="2832012" cy="1811497"/>
          </a:xfrm>
          <a:prstGeom prst="rect">
            <a:avLst/>
          </a:prstGeom>
          <a:noFill/>
          <a:ln>
            <a:noFill/>
          </a:ln>
        </p:spPr>
      </p:pic>
      <p:pic>
        <p:nvPicPr>
          <p:cNvPr id="160" name="Google Shape;160;p8"/>
          <p:cNvPicPr preferRelativeResize="0"/>
          <p:nvPr/>
        </p:nvPicPr>
        <p:blipFill rotWithShape="1">
          <a:blip r:embed="rId3">
            <a:alphaModFix/>
          </a:blip>
          <a:srcRect b="60475" l="0" r="32758" t="0"/>
          <a:stretch/>
        </p:blipFill>
        <p:spPr>
          <a:xfrm>
            <a:off x="5498401" y="1206499"/>
            <a:ext cx="3316152" cy="4445000"/>
          </a:xfrm>
          <a:prstGeom prst="rect">
            <a:avLst/>
          </a:prstGeom>
          <a:noFill/>
          <a:ln>
            <a:noFill/>
          </a:ln>
        </p:spPr>
      </p:pic>
      <p:pic>
        <p:nvPicPr>
          <p:cNvPr id="161" name="Google Shape;161;p8"/>
          <p:cNvPicPr preferRelativeResize="0"/>
          <p:nvPr/>
        </p:nvPicPr>
        <p:blipFill rotWithShape="1">
          <a:blip r:embed="rId3">
            <a:alphaModFix/>
          </a:blip>
          <a:srcRect b="32393" l="50261" r="0" t="50716"/>
          <a:stretch/>
        </p:blipFill>
        <p:spPr>
          <a:xfrm>
            <a:off x="8814555" y="98298"/>
            <a:ext cx="2709671" cy="1806700"/>
          </a:xfrm>
          <a:prstGeom prst="rect">
            <a:avLst/>
          </a:prstGeom>
          <a:noFill/>
          <a:ln>
            <a:noFill/>
          </a:ln>
        </p:spPr>
      </p:pic>
      <p:pic>
        <p:nvPicPr>
          <p:cNvPr id="162" name="Google Shape;162;p8"/>
          <p:cNvPicPr preferRelativeResize="0"/>
          <p:nvPr/>
        </p:nvPicPr>
        <p:blipFill rotWithShape="1">
          <a:blip r:embed="rId3">
            <a:alphaModFix/>
          </a:blip>
          <a:srcRect b="14192" l="0" r="56573" t="67862"/>
          <a:stretch/>
        </p:blipFill>
        <p:spPr>
          <a:xfrm>
            <a:off x="8814555" y="1905000"/>
            <a:ext cx="3121987" cy="274891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9"/>
          <p:cNvSpPr txBox="1"/>
          <p:nvPr>
            <p:ph type="title"/>
          </p:nvPr>
        </p:nvSpPr>
        <p:spPr>
          <a:xfrm>
            <a:off x="1024128" y="430366"/>
            <a:ext cx="9720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NEURAL NETWORK</a:t>
            </a:r>
            <a:endParaRPr/>
          </a:p>
        </p:txBody>
      </p:sp>
      <p:sp>
        <p:nvSpPr>
          <p:cNvPr id="168" name="Google Shape;168;p9"/>
          <p:cNvSpPr txBox="1"/>
          <p:nvPr>
            <p:ph idx="1" type="body"/>
          </p:nvPr>
        </p:nvSpPr>
        <p:spPr>
          <a:xfrm>
            <a:off x="1024204" y="1899475"/>
            <a:ext cx="4157400" cy="4023300"/>
          </a:xfrm>
          <a:prstGeom prst="rect">
            <a:avLst/>
          </a:prstGeom>
          <a:noFill/>
          <a:ln>
            <a:noFill/>
          </a:ln>
        </p:spPr>
        <p:txBody>
          <a:bodyPr anchorCtr="0" anchor="t" bIns="45700" lIns="45700" spcFirstLastPara="1" rIns="45700" wrap="square" tIns="45700">
            <a:normAutofit/>
          </a:bodyPr>
          <a:lstStyle/>
          <a:p>
            <a:pPr indent="-114300" lvl="0" marL="91440" rtl="0" algn="l">
              <a:lnSpc>
                <a:spcPct val="90000"/>
              </a:lnSpc>
              <a:spcBef>
                <a:spcPts val="0"/>
              </a:spcBef>
              <a:spcAft>
                <a:spcPts val="0"/>
              </a:spcAft>
              <a:buSzPts val="1800"/>
              <a:buChar char=" "/>
            </a:pPr>
            <a:r>
              <a:rPr lang="en-US" sz="1800">
                <a:latin typeface="Arial"/>
                <a:ea typeface="Arial"/>
                <a:cs typeface="Arial"/>
                <a:sym typeface="Arial"/>
              </a:rPr>
              <a:t>We ran a series of Neural analysis setting the Number of Tours to 1, 30, 50, and 100. We determined that 50 tours represented the optimal results and the Fit Details for the Validation data for this model are an RSquare of 0.4920, RASE of 0.3832, and a Misclassification Rate of 0.2187. The ROC index of the Neural model rose to 0.8642 which lies above all other models further indicating it may be the best model for this data set.</a:t>
            </a:r>
            <a:endParaRPr/>
          </a:p>
        </p:txBody>
      </p:sp>
      <p:pic>
        <p:nvPicPr>
          <p:cNvPr id="169" name="Google Shape;169;p9"/>
          <p:cNvPicPr preferRelativeResize="0"/>
          <p:nvPr/>
        </p:nvPicPr>
        <p:blipFill rotWithShape="1">
          <a:blip r:embed="rId3">
            <a:alphaModFix/>
          </a:blip>
          <a:srcRect b="0" l="49064" r="0" t="40005"/>
          <a:stretch/>
        </p:blipFill>
        <p:spPr>
          <a:xfrm>
            <a:off x="8570067" y="1742806"/>
            <a:ext cx="2998348" cy="3649630"/>
          </a:xfrm>
          <a:prstGeom prst="rect">
            <a:avLst/>
          </a:prstGeom>
          <a:noFill/>
          <a:ln>
            <a:noFill/>
          </a:ln>
        </p:spPr>
      </p:pic>
      <p:pic>
        <p:nvPicPr>
          <p:cNvPr id="170" name="Google Shape;170;p9"/>
          <p:cNvPicPr preferRelativeResize="0"/>
          <p:nvPr/>
        </p:nvPicPr>
        <p:blipFill rotWithShape="1">
          <a:blip r:embed="rId3">
            <a:alphaModFix/>
          </a:blip>
          <a:srcRect b="59941" l="0" r="60465" t="0"/>
          <a:stretch/>
        </p:blipFill>
        <p:spPr>
          <a:xfrm>
            <a:off x="5278878" y="1742806"/>
            <a:ext cx="3193914" cy="364962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10"/>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CONCLUSION</a:t>
            </a:r>
            <a:endParaRPr/>
          </a:p>
        </p:txBody>
      </p:sp>
      <p:sp>
        <p:nvSpPr>
          <p:cNvPr id="176" name="Google Shape;176;p10"/>
          <p:cNvSpPr txBox="1"/>
          <p:nvPr/>
        </p:nvSpPr>
        <p:spPr>
          <a:xfrm>
            <a:off x="764550" y="1898200"/>
            <a:ext cx="4789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800">
                <a:solidFill>
                  <a:schemeClr val="dk1"/>
                </a:solidFill>
                <a:highlight>
                  <a:schemeClr val="lt1"/>
                </a:highlight>
              </a:rPr>
              <a:t>A high RSquare indicates a satisfactory fit. The closer its value to 1, the better the classification and model. However, a small value of Misclassification Rate and RASE implies a better fit and prediction.</a:t>
            </a:r>
            <a:endParaRPr>
              <a:latin typeface="Twentieth Century"/>
              <a:ea typeface="Twentieth Century"/>
              <a:cs typeface="Twentieth Century"/>
              <a:sym typeface="Twentieth Century"/>
            </a:endParaRPr>
          </a:p>
        </p:txBody>
      </p:sp>
      <p:sp>
        <p:nvSpPr>
          <p:cNvPr id="177" name="Google Shape;177;p10"/>
          <p:cNvSpPr txBox="1"/>
          <p:nvPr/>
        </p:nvSpPr>
        <p:spPr>
          <a:xfrm>
            <a:off x="655700" y="3675425"/>
            <a:ext cx="4789800" cy="173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rPr>
              <a:t>As seen in Table 1, the Neural Network model has highest RSquare of 0.4920, the lowest RASE of 0.3832, and the third lowest Misclassification Rate of 0.2187, making it the best model for our dataset.</a:t>
            </a:r>
            <a:endParaRPr>
              <a:latin typeface="Twentieth Century"/>
              <a:ea typeface="Twentieth Century"/>
              <a:cs typeface="Twentieth Century"/>
              <a:sym typeface="Twentieth Century"/>
            </a:endParaRPr>
          </a:p>
        </p:txBody>
      </p:sp>
      <p:sp>
        <p:nvSpPr>
          <p:cNvPr id="178" name="Google Shape;178;p10"/>
          <p:cNvSpPr txBox="1"/>
          <p:nvPr/>
        </p:nvSpPr>
        <p:spPr>
          <a:xfrm>
            <a:off x="5554350" y="4331050"/>
            <a:ext cx="6018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800">
                <a:solidFill>
                  <a:schemeClr val="dk1"/>
                </a:solidFill>
                <a:highlight>
                  <a:schemeClr val="lt1"/>
                </a:highlight>
              </a:rPr>
              <a:t>We decided a significantly higher RSquare of the Neural Network model outweighed its slightly higher Miscalculation Rate than the Initial and Stepwise models. </a:t>
            </a:r>
            <a:endParaRPr>
              <a:latin typeface="Twentieth Century"/>
              <a:ea typeface="Twentieth Century"/>
              <a:cs typeface="Twentieth Century"/>
              <a:sym typeface="Twentieth Century"/>
            </a:endParaRPr>
          </a:p>
        </p:txBody>
      </p:sp>
      <p:pic>
        <p:nvPicPr>
          <p:cNvPr id="179" name="Google Shape;179;p10"/>
          <p:cNvPicPr preferRelativeResize="0"/>
          <p:nvPr/>
        </p:nvPicPr>
        <p:blipFill>
          <a:blip r:embed="rId3">
            <a:alphaModFix/>
          </a:blip>
          <a:stretch>
            <a:fillRect/>
          </a:stretch>
        </p:blipFill>
        <p:spPr>
          <a:xfrm>
            <a:off x="5550113" y="1566875"/>
            <a:ext cx="6602126" cy="2404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2023-04-24T23:28:11Z</dcterms:created>
  <dc:creator>Chip Flater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